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24" r:id="rId11"/>
    <p:sldId id="315" r:id="rId12"/>
    <p:sldId id="316" r:id="rId13"/>
    <p:sldId id="325" r:id="rId14"/>
    <p:sldId id="323" r:id="rId15"/>
    <p:sldId id="321" r:id="rId16"/>
    <p:sldId id="261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25/01/2019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25/01/2019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youtube.com/watch?v=o77vMN9USy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youtube.com/watch?v=s6fkByZiJ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-robosports.github.io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aj/Temporizador" TargetMode="External"/><Relationship Id="rId13" Type="http://schemas.openxmlformats.org/officeDocument/2006/relationships/hyperlink" Target="https://twitter.com/RugidoDePuma" TargetMode="External"/><Relationship Id="rId3" Type="http://schemas.openxmlformats.org/officeDocument/2006/relationships/hyperlink" Target="https://github.com/Resaj/pumatron-v1" TargetMode="External"/><Relationship Id="rId7" Type="http://schemas.openxmlformats.org/officeDocument/2006/relationships/hyperlink" Target="https://github.com/Resaj/circuit-maker" TargetMode="External"/><Relationship Id="rId12" Type="http://schemas.openxmlformats.org/officeDocument/2006/relationships/hyperlink" Target="https://www.facebook.com/pumaprideteam/" TargetMode="External"/><Relationship Id="rId2" Type="http://schemas.openxmlformats.org/officeDocument/2006/relationships/hyperlink" Target="https://github.com/Resaj" TargetMode="External"/><Relationship Id="rId16" Type="http://schemas.openxmlformats.org/officeDocument/2006/relationships/hyperlink" Target="https://twitter.com/AlejandraSak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aj/basic-circuit-maker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github.com/Resaj/cyclops-project" TargetMode="External"/><Relationship Id="rId15" Type="http://schemas.openxmlformats.org/officeDocument/2006/relationships/hyperlink" Target="https://twitter.com/JavierIH" TargetMode="External"/><Relationship Id="rId10" Type="http://schemas.openxmlformats.org/officeDocument/2006/relationships/hyperlink" Target="https://open-robosports.github.io/" TargetMode="External"/><Relationship Id="rId4" Type="http://schemas.openxmlformats.org/officeDocument/2006/relationships/hyperlink" Target="https://github.com/Resaj/speed-demon" TargetMode="External"/><Relationship Id="rId9" Type="http://schemas.openxmlformats.org/officeDocument/2006/relationships/hyperlink" Target="https://github.com/Resaj/control-tiempos" TargetMode="External"/><Relationship Id="rId14" Type="http://schemas.openxmlformats.org/officeDocument/2006/relationships/hyperlink" Target="https://twitter.com/supernu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pXo4egpuiI" TargetMode="External"/><Relationship Id="rId2" Type="http://schemas.openxmlformats.org/officeDocument/2006/relationships/hyperlink" Target="https://www.youtube.com/watch?v=mBZU9S0kZJ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hb_uZUFSz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X5Dtt-FKnU" TargetMode="External"/><Relationship Id="rId2" Type="http://schemas.openxmlformats.org/officeDocument/2006/relationships/hyperlink" Target="https://www.youtube.com/watch?v=3Fi3WpjZuA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hyperlink" Target="https://www.youtube.com/watch?v=o77vMN9USy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imov.depeca.uah.es/robotica/mod/resource/view.php?id=40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hyperlink" Target="http://gro.usal.es/robo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youtube.com/watch?v=xC1ulhEEz6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youtube.com/watch?v=pShBKd15SV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youtube.com/watch?v=emRO7PibiC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531163"/>
            <a:ext cx="8144134" cy="1761144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FF00"/>
                </a:solidFill>
                <a:latin typeface="Robotaur Academy Italic" pitchFamily="2" charset="0"/>
              </a:rPr>
              <a:t>Un repaso a las competiciones de robots siguelíneas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+ fotos de la 4ª etapa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 dirty="0"/>
          </a:p>
        </p:txBody>
      </p:sp>
      <p:pic>
        <p:nvPicPr>
          <p:cNvPr id="6" name="Imagen 5" descr="Imagen que contiene interior, mesa&#10;&#10;Descripción generada automáticamente">
            <a:extLst>
              <a:ext uri="{FF2B5EF4-FFF2-40B4-BE49-F238E27FC236}">
                <a16:creationId xmlns:a16="http://schemas.microsoft.com/office/drawing/2014/main" id="{59DB65C2-B37E-4374-ACE1-DF2F40F3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2208" r="4523" b="12971"/>
          <a:stretch/>
        </p:blipFill>
        <p:spPr>
          <a:xfrm>
            <a:off x="5930932" y="1944100"/>
            <a:ext cx="6255362" cy="3373488"/>
          </a:xfrm>
          <a:prstGeom prst="rect">
            <a:avLst/>
          </a:prstGeom>
        </p:spPr>
      </p:pic>
      <p:pic>
        <p:nvPicPr>
          <p:cNvPr id="12" name="Imagen 11" descr="Imagen que contiene cielo&#10;&#10;Descripción generada automáticamente">
            <a:extLst>
              <a:ext uri="{FF2B5EF4-FFF2-40B4-BE49-F238E27FC236}">
                <a16:creationId xmlns:a16="http://schemas.microsoft.com/office/drawing/2014/main" id="{3346B103-CD6B-481D-820C-96AE52C6C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" b="15512"/>
          <a:stretch/>
        </p:blipFill>
        <p:spPr>
          <a:xfrm>
            <a:off x="3551587" y="4283249"/>
            <a:ext cx="3791403" cy="2574751"/>
          </a:xfrm>
          <a:prstGeom prst="rect">
            <a:avLst/>
          </a:prstGeom>
        </p:spPr>
      </p:pic>
      <p:pic>
        <p:nvPicPr>
          <p:cNvPr id="14" name="Imagen 13" descr="Imagen que contiene pared&#10;&#10;Descripción generada automáticamente">
            <a:extLst>
              <a:ext uri="{FF2B5EF4-FFF2-40B4-BE49-F238E27FC236}">
                <a16:creationId xmlns:a16="http://schemas.microsoft.com/office/drawing/2014/main" id="{35B05D91-FAE0-4220-A944-32763FD2B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58" y="3753184"/>
            <a:ext cx="2653139" cy="3537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23F7114-8EB7-4CDE-A2DD-E70563E3D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3693" b="10983"/>
          <a:stretch/>
        </p:blipFill>
        <p:spPr>
          <a:xfrm>
            <a:off x="0" y="1873184"/>
            <a:ext cx="4552172" cy="24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6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accidentes por doquier. Carreras a muerte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919262" cy="4007655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Etapa 5 (2014-2017): </a:t>
            </a:r>
            <a:r>
              <a:rPr lang="es-ES" dirty="0">
                <a:hlinkClick r:id="rId2"/>
              </a:rPr>
              <a:t>carreras de varios robots</a:t>
            </a:r>
            <a:endParaRPr lang="es-ES" dirty="0"/>
          </a:p>
          <a:p>
            <a:pPr lvl="1"/>
            <a:r>
              <a:rPr lang="es-ES" dirty="0"/>
              <a:t>Literalmente: el caos</a:t>
            </a:r>
          </a:p>
          <a:p>
            <a:pPr lvl="1"/>
            <a:r>
              <a:rPr lang="es-ES" dirty="0"/>
              <a:t>Cambio de carril necesario</a:t>
            </a:r>
          </a:p>
          <a:p>
            <a:pPr lvl="1"/>
            <a:r>
              <a:rPr lang="es-ES" dirty="0"/>
              <a:t>Sensores para detectar a los oponentes</a:t>
            </a:r>
          </a:p>
          <a:p>
            <a:r>
              <a:rPr lang="es-ES" dirty="0"/>
              <a:t>Se mantienen las pistas de 2 líneas</a:t>
            </a:r>
          </a:p>
          <a:p>
            <a:r>
              <a:rPr lang="es-ES" dirty="0"/>
              <a:t>Problemas por ángulos muertos</a:t>
            </a:r>
          </a:p>
          <a:p>
            <a:r>
              <a:rPr lang="es-ES" dirty="0"/>
              <a:t>Salidas de pista, choques</a:t>
            </a:r>
          </a:p>
          <a:p>
            <a:pPr lvl="1"/>
            <a:r>
              <a:rPr lang="es-ES" dirty="0"/>
              <a:t>Lastres para minimizar riesgos</a:t>
            </a:r>
          </a:p>
          <a:p>
            <a:r>
              <a:rPr lang="es-ES" dirty="0"/>
              <a:t>¿Cuándo puedo adelantar?</a:t>
            </a:r>
          </a:p>
          <a:p>
            <a:r>
              <a:rPr lang="es-ES" dirty="0"/>
              <a:t>…</a:t>
            </a:r>
          </a:p>
          <a:p>
            <a:pPr lvl="1"/>
            <a:endParaRPr lang="es-ES" dirty="0"/>
          </a:p>
          <a:p>
            <a:r>
              <a:rPr lang="es-ES" dirty="0"/>
              <a:t>Destacan: Velowii, Pumatrón, Jools, Smith Black, Sofía</a:t>
            </a:r>
          </a:p>
          <a:p>
            <a:r>
              <a:rPr lang="es-ES" dirty="0"/>
              <a:t>Otros robots destacados: Maxim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 dirty="0"/>
          </a:p>
        </p:txBody>
      </p:sp>
      <p:pic>
        <p:nvPicPr>
          <p:cNvPr id="5" name="Imagen 4" descr="Imagen que contiene interior, pared&#10;&#10;Descripción generada automáticamente">
            <a:extLst>
              <a:ext uri="{FF2B5EF4-FFF2-40B4-BE49-F238E27FC236}">
                <a16:creationId xmlns:a16="http://schemas.microsoft.com/office/drawing/2014/main" id="{58EE991E-A69D-4489-A742-067FE0B7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12" y="4194470"/>
            <a:ext cx="3805043" cy="2663530"/>
          </a:xfrm>
          <a:prstGeom prst="rect">
            <a:avLst/>
          </a:prstGeom>
        </p:spPr>
      </p:pic>
      <p:pic>
        <p:nvPicPr>
          <p:cNvPr id="7" name="Imagen 6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C3B5430F-3738-4176-A317-13C6FCFA0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3346" r="4902" b="16225"/>
          <a:stretch/>
        </p:blipFill>
        <p:spPr>
          <a:xfrm>
            <a:off x="5191857" y="903028"/>
            <a:ext cx="6691749" cy="37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1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Rápido y furioso 6.</a:t>
            </a:r>
            <a:br>
              <a:rPr lang="es-ES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La fiebre de las turbinas y los problemas con el degradado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044036" cy="389165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Etapa 6 (2017-2018): turbinas y </a:t>
            </a:r>
            <a:r>
              <a:rPr lang="es-ES" dirty="0">
                <a:hlinkClick r:id="rId2"/>
              </a:rPr>
              <a:t>degradados</a:t>
            </a:r>
            <a:endParaRPr lang="es-ES" dirty="0"/>
          </a:p>
          <a:p>
            <a:pPr lvl="1"/>
            <a:r>
              <a:rPr lang="es-ES" dirty="0"/>
              <a:t>Obsesión por la adherencia</a:t>
            </a:r>
          </a:p>
          <a:p>
            <a:pPr lvl="1"/>
            <a:r>
              <a:rPr lang="es-ES" dirty="0"/>
              <a:t>Nuevo avance evolutivo de la prueba</a:t>
            </a:r>
          </a:p>
          <a:p>
            <a:r>
              <a:rPr lang="es-ES" dirty="0"/>
              <a:t>Degradado simétrico</a:t>
            </a:r>
          </a:p>
          <a:p>
            <a:pPr lvl="1"/>
            <a:r>
              <a:rPr lang="es-ES" dirty="0"/>
              <a:t>Necesidad de sensores analógicos de línea</a:t>
            </a:r>
          </a:p>
          <a:p>
            <a:r>
              <a:rPr lang="es-ES" dirty="0"/>
              <a:t>Problemas en la precisión de la lectura</a:t>
            </a:r>
          </a:p>
          <a:p>
            <a:r>
              <a:rPr lang="es-ES" dirty="0"/>
              <a:t>Las ondulaciones de la pista crean confusión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Destacan: Pumatrón, Dr. Gang, Smith Fusión, Dragon, Jools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 dirty="0"/>
          </a:p>
        </p:txBody>
      </p:sp>
      <p:pic>
        <p:nvPicPr>
          <p:cNvPr id="12" name="Imagen 11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D4EBDD7B-3CFA-4EFE-B8EF-D3AB16C97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0983" r="347" b="16923"/>
          <a:stretch/>
        </p:blipFill>
        <p:spPr>
          <a:xfrm>
            <a:off x="7507459" y="2045753"/>
            <a:ext cx="4684541" cy="2830056"/>
          </a:xfrm>
          <a:prstGeom prst="rect">
            <a:avLst/>
          </a:prstGeom>
        </p:spPr>
      </p:pic>
      <p:pic>
        <p:nvPicPr>
          <p:cNvPr id="5" name="Imagen 4" descr="Imagen que contiene pared, interior&#10;&#10;Descripción generada automáticamente">
            <a:extLst>
              <a:ext uri="{FF2B5EF4-FFF2-40B4-BE49-F238E27FC236}">
                <a16:creationId xmlns:a16="http://schemas.microsoft.com/office/drawing/2014/main" id="{EDEA66E3-7EF0-4856-9925-842829E93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t="6027" r="50644" b="17367"/>
          <a:stretch/>
        </p:blipFill>
        <p:spPr>
          <a:xfrm>
            <a:off x="9519138" y="4193937"/>
            <a:ext cx="2672862" cy="2684676"/>
          </a:xfrm>
          <a:prstGeom prst="rect">
            <a:avLst/>
          </a:prstGeom>
        </p:spPr>
      </p:pic>
      <p:pic>
        <p:nvPicPr>
          <p:cNvPr id="7" name="Imagen 6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6C07830D-4500-4DB2-9E06-EE4358AB62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6448074" y="4865001"/>
            <a:ext cx="3071064" cy="19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Mención especial al robot con más desarrollo: jools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 dirty="0"/>
          </a:p>
        </p:txBody>
      </p:sp>
      <p:pic>
        <p:nvPicPr>
          <p:cNvPr id="15" name="Imagen 14" descr="Imagen que contiene máquina de coser&#10;&#10;Descripción generada automáticamente">
            <a:extLst>
              <a:ext uri="{FF2B5EF4-FFF2-40B4-BE49-F238E27FC236}">
                <a16:creationId xmlns:a16="http://schemas.microsoft.com/office/drawing/2014/main" id="{68269E48-4D7C-4FC5-97BD-663DB15E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018"/>
            <a:ext cx="3587058" cy="4782744"/>
          </a:xfrm>
          <a:prstGeom prst="rect">
            <a:avLst/>
          </a:prstGeom>
        </p:spPr>
      </p:pic>
      <p:pic>
        <p:nvPicPr>
          <p:cNvPr id="27" name="Imagen 26" descr="Imagen que contiene juguete, LEGO&#10;&#10;Descripción generada automáticamente">
            <a:extLst>
              <a:ext uri="{FF2B5EF4-FFF2-40B4-BE49-F238E27FC236}">
                <a16:creationId xmlns:a16="http://schemas.microsoft.com/office/drawing/2014/main" id="{CD4BEEAB-D393-4C13-B08C-A510EF1A7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8205" r="6359" b="22055"/>
          <a:stretch/>
        </p:blipFill>
        <p:spPr>
          <a:xfrm>
            <a:off x="3604738" y="4064618"/>
            <a:ext cx="4453230" cy="2793381"/>
          </a:xfrm>
          <a:prstGeom prst="rect">
            <a:avLst/>
          </a:prstGeom>
        </p:spPr>
      </p:pic>
      <p:pic>
        <p:nvPicPr>
          <p:cNvPr id="19" name="Imagen 18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3EE35B27-4B4D-498F-85F4-9DF8D70E8A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1" t="5181" r="3972" b="23662"/>
          <a:stretch/>
        </p:blipFill>
        <p:spPr>
          <a:xfrm>
            <a:off x="6259300" y="2054016"/>
            <a:ext cx="3799898" cy="2408551"/>
          </a:xfrm>
          <a:prstGeom prst="rect">
            <a:avLst/>
          </a:prstGeom>
        </p:spPr>
      </p:pic>
      <p:pic>
        <p:nvPicPr>
          <p:cNvPr id="25" name="Imagen 2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61D4E3B2-68C6-42DB-AC94-0FC54FEF74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5"/>
          <a:stretch/>
        </p:blipFill>
        <p:spPr>
          <a:xfrm>
            <a:off x="9904185" y="2054017"/>
            <a:ext cx="2330944" cy="220678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1AE034-A9BF-49CB-B518-E38C414E65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7" t="13057" r="20277" b="16061"/>
          <a:stretch/>
        </p:blipFill>
        <p:spPr>
          <a:xfrm>
            <a:off x="7718270" y="4260805"/>
            <a:ext cx="4473730" cy="259719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9123835-9AFF-4A42-9EE5-DAFB3EAF83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2" b="22746"/>
          <a:stretch/>
        </p:blipFill>
        <p:spPr>
          <a:xfrm rot="16200000">
            <a:off x="3876744" y="1764331"/>
            <a:ext cx="2146602" cy="27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Víctimas darwinianas de la selección natural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26566" cy="3599316"/>
          </a:xfrm>
        </p:spPr>
        <p:txBody>
          <a:bodyPr>
            <a:normAutofit/>
          </a:bodyPr>
          <a:lstStyle/>
          <a:p>
            <a:r>
              <a:rPr lang="es-ES" dirty="0"/>
              <a:t>Víctimas:</a:t>
            </a:r>
          </a:p>
          <a:p>
            <a:pPr lvl="1"/>
            <a:r>
              <a:rPr lang="es-ES" dirty="0"/>
              <a:t>Robots grandes y pesados</a:t>
            </a:r>
          </a:p>
          <a:p>
            <a:pPr lvl="1"/>
            <a:r>
              <a:rPr lang="es-ES" dirty="0"/>
              <a:t>Ruedas grandes</a:t>
            </a:r>
          </a:p>
          <a:p>
            <a:pPr lvl="1"/>
            <a:r>
              <a:rPr lang="es-ES" dirty="0"/>
              <a:t>Tracción ackerman</a:t>
            </a:r>
          </a:p>
          <a:p>
            <a:pPr lvl="1"/>
            <a:r>
              <a:rPr lang="es-ES" dirty="0"/>
              <a:t>Ruedas locas</a:t>
            </a:r>
          </a:p>
          <a:p>
            <a:pPr lvl="1"/>
            <a:r>
              <a:rPr lang="es-ES" dirty="0"/>
              <a:t>Sensores de línea digitales</a:t>
            </a:r>
          </a:p>
          <a:p>
            <a:pPr lvl="1"/>
            <a:r>
              <a:rPr lang="es-ES" dirty="0"/>
              <a:t>Tristemente, casi todo microcontrolador que no sea Arduino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212F4A-A74A-46AF-A712-8048D63DEF20}"/>
              </a:ext>
            </a:extLst>
          </p:cNvPr>
          <p:cNvSpPr txBox="1">
            <a:spLocks/>
          </p:cNvSpPr>
          <p:nvPr/>
        </p:nvSpPr>
        <p:spPr>
          <a:xfrm>
            <a:off x="5406888" y="2336873"/>
            <a:ext cx="472656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Vencedores:</a:t>
            </a:r>
          </a:p>
          <a:p>
            <a:pPr lvl="1"/>
            <a:r>
              <a:rPr lang="es-ES" dirty="0"/>
              <a:t>PCBs y chasis autosoportados</a:t>
            </a:r>
          </a:p>
          <a:p>
            <a:pPr lvl="1"/>
            <a:r>
              <a:rPr lang="es-ES" dirty="0"/>
              <a:t>Robots alargados</a:t>
            </a:r>
          </a:p>
          <a:p>
            <a:pPr lvl="1"/>
            <a:r>
              <a:rPr lang="es-ES" dirty="0"/>
              <a:t>Ruedas pequeñas de espuma</a:t>
            </a:r>
          </a:p>
          <a:p>
            <a:pPr lvl="1"/>
            <a:r>
              <a:rPr lang="es-ES" dirty="0"/>
              <a:t>Tracción diferencial</a:t>
            </a:r>
          </a:p>
          <a:p>
            <a:pPr lvl="1"/>
            <a:r>
              <a:rPr lang="es-ES" dirty="0"/>
              <a:t>Sensores de línea analógicos</a:t>
            </a:r>
          </a:p>
          <a:p>
            <a:pPr lvl="1"/>
            <a:r>
              <a:rPr lang="es-ES" dirty="0"/>
              <a:t>Baterías lipo</a:t>
            </a:r>
          </a:p>
          <a:p>
            <a:pPr lvl="1"/>
            <a:r>
              <a:rPr lang="es-ES" dirty="0"/>
              <a:t>Arduino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25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nterior, pared, juguete&#10;&#10;Descripción generada automáticamente">
            <a:extLst>
              <a:ext uri="{FF2B5EF4-FFF2-40B4-BE49-F238E27FC236}">
                <a16:creationId xmlns:a16="http://schemas.microsoft.com/office/drawing/2014/main" id="{58F6F837-2F49-42D2-8BE2-F321D0BA7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r="6258"/>
          <a:stretch/>
        </p:blipFill>
        <p:spPr>
          <a:xfrm>
            <a:off x="7876812" y="3161713"/>
            <a:ext cx="4315188" cy="3696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aún por escribir. Ideas locas para un futuro incierto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7338264" cy="4134265"/>
          </a:xfrm>
        </p:spPr>
        <p:txBody>
          <a:bodyPr>
            <a:normAutofit/>
          </a:bodyPr>
          <a:lstStyle/>
          <a:p>
            <a:r>
              <a:rPr lang="es-ES" dirty="0"/>
              <a:t>7ª etapa (2018-…):</a:t>
            </a:r>
          </a:p>
          <a:p>
            <a:pPr lvl="1"/>
            <a:r>
              <a:rPr lang="es-ES" dirty="0">
                <a:hlinkClick r:id="rId3"/>
              </a:rPr>
              <a:t>Open RoboSports</a:t>
            </a:r>
            <a:r>
              <a:rPr lang="es-ES" dirty="0"/>
              <a:t>. Competiciones de velocistas y kits abiertos</a:t>
            </a:r>
          </a:p>
          <a:p>
            <a:pPr lvl="2"/>
            <a:r>
              <a:rPr lang="es-ES" dirty="0"/>
              <a:t>Estandarización de normativas</a:t>
            </a:r>
          </a:p>
          <a:p>
            <a:pPr lvl="2"/>
            <a:r>
              <a:rPr lang="es-ES" dirty="0"/>
              <a:t>Sistema de cronometraje automático</a:t>
            </a:r>
          </a:p>
          <a:p>
            <a:pPr lvl="1"/>
            <a:r>
              <a:rPr lang="es-ES" dirty="0"/>
              <a:t>Turbinas: aumentar la adherencia</a:t>
            </a:r>
          </a:p>
          <a:p>
            <a:pPr lvl="2"/>
            <a:r>
              <a:rPr lang="es-ES" dirty="0"/>
              <a:t>Chasis rígidos de PCB o fibra de carbono</a:t>
            </a:r>
          </a:p>
          <a:p>
            <a:pPr lvl="2"/>
            <a:r>
              <a:rPr lang="es-ES" dirty="0"/>
              <a:t>Fuerza en motores. Pruebas con brushless y motores slot</a:t>
            </a:r>
          </a:p>
          <a:p>
            <a:pPr lvl="1"/>
            <a:r>
              <a:rPr lang="es-ES" dirty="0"/>
              <a:t>Sistemas de visión: ver a distancia, acortar el morro</a:t>
            </a:r>
          </a:p>
          <a:p>
            <a:pPr lvl="2"/>
            <a:r>
              <a:rPr lang="es-ES" dirty="0"/>
              <a:t>Necesidad de potencia de cálculo -&gt; FPGA’s</a:t>
            </a:r>
          </a:p>
          <a:p>
            <a:pPr lvl="1"/>
            <a:r>
              <a:rPr lang="es-ES" dirty="0"/>
              <a:t>Memorizar circuito: reconocimiento automático, reto complicado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7FB2CE-222C-474C-B91E-387B35936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98" y="2288497"/>
            <a:ext cx="1726732" cy="172673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731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Pumatrón V1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Speed Demon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6"/>
              </a:rPr>
              <a:t>Basic circuit maker</a:t>
            </a:r>
            <a:endParaRPr lang="es-ES" dirty="0"/>
          </a:p>
          <a:p>
            <a:pPr lvl="1"/>
            <a:r>
              <a:rPr lang="es-ES" dirty="0">
                <a:hlinkClick r:id="rId7"/>
              </a:rPr>
              <a:t>Circuit maker</a:t>
            </a:r>
            <a:endParaRPr lang="es-ES" dirty="0"/>
          </a:p>
          <a:p>
            <a:pPr lvl="1"/>
            <a:r>
              <a:rPr lang="es-ES" dirty="0">
                <a:hlinkClick r:id="rId8"/>
              </a:rPr>
              <a:t>Temporizador</a:t>
            </a:r>
            <a:endParaRPr lang="es-ES" dirty="0"/>
          </a:p>
          <a:p>
            <a:pPr lvl="1"/>
            <a:r>
              <a:rPr lang="es-ES" dirty="0">
                <a:hlinkClick r:id="rId9"/>
              </a:rPr>
              <a:t>Control de tiempos</a:t>
            </a:r>
            <a:endParaRPr lang="es-ES" dirty="0"/>
          </a:p>
          <a:p>
            <a:r>
              <a:rPr lang="es-ES" dirty="0">
                <a:hlinkClick r:id="rId10"/>
              </a:rPr>
              <a:t>Open RoboSports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12"/>
              </a:rPr>
              <a:t>@pumaprideteam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13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14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15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16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190103-WA0001">
            <a:hlinkClick r:id="" action="ppaction://media"/>
            <a:extLst>
              <a:ext uri="{FF2B5EF4-FFF2-40B4-BE49-F238E27FC236}">
                <a16:creationId xmlns:a16="http://schemas.microsoft.com/office/drawing/2014/main" id="{6DA8B71D-69C5-49FF-8E3D-C313B9EDE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063" y="2282579"/>
            <a:ext cx="7373874" cy="405563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636248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Modalidades de competiciones de robots siguelíneas</a:t>
            </a:r>
          </a:p>
          <a:p>
            <a:pPr lvl="1"/>
            <a:r>
              <a:rPr lang="es-ES" dirty="0"/>
              <a:t>Internacionales</a:t>
            </a:r>
          </a:p>
          <a:p>
            <a:pPr lvl="1"/>
            <a:r>
              <a:rPr lang="es-ES" dirty="0"/>
              <a:t>Españolas</a:t>
            </a:r>
          </a:p>
          <a:p>
            <a:pPr lvl="2"/>
            <a:r>
              <a:rPr lang="es-ES" dirty="0"/>
              <a:t>Rastreadores</a:t>
            </a:r>
          </a:p>
          <a:p>
            <a:pPr lvl="2"/>
            <a:r>
              <a:rPr lang="es-ES" dirty="0"/>
              <a:t>Velocistas</a:t>
            </a:r>
          </a:p>
          <a:p>
            <a:pPr lvl="2"/>
            <a:r>
              <a:rPr lang="es-ES" dirty="0"/>
              <a:t>Carreras</a:t>
            </a:r>
          </a:p>
          <a:p>
            <a:r>
              <a:rPr lang="es-ES" dirty="0"/>
              <a:t>La historia de la prueba de velocistas</a:t>
            </a:r>
          </a:p>
          <a:p>
            <a:pPr lvl="1"/>
            <a:r>
              <a:rPr lang="es-ES" dirty="0"/>
              <a:t>Etapas</a:t>
            </a:r>
          </a:p>
          <a:p>
            <a:pPr lvl="1"/>
            <a:r>
              <a:rPr lang="es-ES" dirty="0"/>
              <a:t>Robots destacados</a:t>
            </a:r>
          </a:p>
          <a:p>
            <a:pPr lvl="1"/>
            <a:r>
              <a:rPr lang="es-ES" dirty="0"/>
              <a:t>Cambios en la competición</a:t>
            </a:r>
          </a:p>
          <a:p>
            <a:pPr lvl="1"/>
            <a:r>
              <a:rPr lang="es-ES" dirty="0"/>
              <a:t>Tecnología empleada en los robots</a:t>
            </a:r>
          </a:p>
          <a:p>
            <a:pPr lvl="1"/>
            <a:r>
              <a:rPr lang="es-ES" dirty="0"/>
              <a:t>Problemas surgidos</a:t>
            </a:r>
          </a:p>
          <a:p>
            <a:pPr lvl="1"/>
            <a:r>
              <a:rPr lang="es-ES" dirty="0"/>
              <a:t>Confluencia de los robots</a:t>
            </a:r>
          </a:p>
          <a:p>
            <a:r>
              <a:rPr lang="es-ES" dirty="0"/>
              <a:t>Líneas futuras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Competiciones internacionales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>
                <a:hlinkClick r:id="rId2"/>
              </a:rPr>
              <a:t>Robotracer</a:t>
            </a:r>
            <a:endParaRPr lang="es-ES" dirty="0"/>
          </a:p>
          <a:p>
            <a:pPr lvl="1"/>
            <a:r>
              <a:rPr lang="es-ES" dirty="0"/>
              <a:t>Siguelíneas con marcas de inicio y fin de curvas y de vuelta</a:t>
            </a:r>
          </a:p>
          <a:p>
            <a:r>
              <a:rPr lang="es-ES" dirty="0">
                <a:hlinkClick r:id="rId3"/>
              </a:rPr>
              <a:t>Line follower enhanced </a:t>
            </a:r>
            <a:r>
              <a:rPr lang="es-ES" dirty="0"/>
              <a:t>(RobotChallenge)</a:t>
            </a:r>
          </a:p>
          <a:p>
            <a:pPr lvl="1"/>
            <a:r>
              <a:rPr lang="es-ES" dirty="0"/>
              <a:t>Con líneas discontinuas, balancines, etc.</a:t>
            </a:r>
          </a:p>
          <a:p>
            <a:r>
              <a:rPr lang="es-ES" dirty="0">
                <a:hlinkClick r:id="rId4"/>
              </a:rPr>
              <a:t>Competiciones loopings y por el techo</a:t>
            </a:r>
            <a:endParaRPr lang="es-ES" dirty="0"/>
          </a:p>
          <a:p>
            <a:r>
              <a:rPr lang="es-ES" dirty="0"/>
              <a:t>...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298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Competiciones españolas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>
                <a:hlinkClick r:id="rId2"/>
              </a:rPr>
              <a:t>Rastreadores</a:t>
            </a:r>
            <a:endParaRPr lang="es-ES" dirty="0"/>
          </a:p>
          <a:p>
            <a:pPr lvl="1"/>
            <a:r>
              <a:rPr lang="es-ES" dirty="0"/>
              <a:t>Modalidad típica con marcas de giro en bifurcaciones</a:t>
            </a:r>
          </a:p>
          <a:p>
            <a:pPr lvl="1"/>
            <a:r>
              <a:rPr lang="es-ES" dirty="0"/>
              <a:t>Modalidad de “laberinto de líneas”</a:t>
            </a:r>
          </a:p>
          <a:p>
            <a:r>
              <a:rPr lang="es-ES" dirty="0">
                <a:hlinkClick r:id="rId3"/>
              </a:rPr>
              <a:t>Velocistas</a:t>
            </a:r>
            <a:endParaRPr lang="es-ES" dirty="0"/>
          </a:p>
          <a:p>
            <a:pPr lvl="1"/>
            <a:r>
              <a:rPr lang="es-ES" dirty="0"/>
              <a:t>Clasificación contrarreloj</a:t>
            </a:r>
          </a:p>
          <a:p>
            <a:pPr lvl="1"/>
            <a:r>
              <a:rPr lang="es-ES" dirty="0"/>
              <a:t>Cruces eliminatorios en modo persecución</a:t>
            </a:r>
          </a:p>
          <a:p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pPr lvl="1"/>
            <a:r>
              <a:rPr lang="es-ES" dirty="0"/>
              <a:t>Varios robots en pista con adelantamientos</a:t>
            </a:r>
          </a:p>
          <a:p>
            <a:pPr lvl="1"/>
            <a:r>
              <a:rPr lang="es-ES" dirty="0"/>
              <a:t>Carreras a 10 vueltas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 dirty="0"/>
          </a:p>
        </p:txBody>
      </p:sp>
      <p:pic>
        <p:nvPicPr>
          <p:cNvPr id="7" name="Imagen 6" descr="Imagen que contiene suelo, interior, persona, mesa&#10;&#10;Descripción generada automáticamente">
            <a:extLst>
              <a:ext uri="{FF2B5EF4-FFF2-40B4-BE49-F238E27FC236}">
                <a16:creationId xmlns:a16="http://schemas.microsoft.com/office/drawing/2014/main" id="{67DD8516-9906-4C5F-AC9F-52825B49B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12" y="3784209"/>
            <a:ext cx="4098388" cy="3073791"/>
          </a:xfrm>
          <a:prstGeom prst="rect">
            <a:avLst/>
          </a:prstGeom>
        </p:spPr>
      </p:pic>
      <p:pic>
        <p:nvPicPr>
          <p:cNvPr id="5" name="Imagen 4" descr="Imagen que contiene objeto&#10;&#10;Descripción generada automáticamente">
            <a:extLst>
              <a:ext uri="{FF2B5EF4-FFF2-40B4-BE49-F238E27FC236}">
                <a16:creationId xmlns:a16="http://schemas.microsoft.com/office/drawing/2014/main" id="{011086E0-2EF8-4665-8BA3-1635827FC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r="5872"/>
          <a:stretch/>
        </p:blipFill>
        <p:spPr>
          <a:xfrm>
            <a:off x="9223716" y="2113814"/>
            <a:ext cx="2968284" cy="26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7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Velocistas y su historia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Es la prueba con más evolución en España, tanto en pistas como en normativas y tecnología aplicada en los robots</a:t>
            </a:r>
          </a:p>
          <a:p>
            <a:pPr lvl="1"/>
            <a:r>
              <a:rPr lang="es-ES" dirty="0"/>
              <a:t>Etapa 1: los inicios, no hay bases y hay que tirar de ingenio</a:t>
            </a:r>
          </a:p>
          <a:p>
            <a:pPr lvl="1"/>
            <a:r>
              <a:rPr lang="es-ES" dirty="0"/>
              <a:t>Etapa 2: empieza a haber una convergencia en la forma y la tecnología</a:t>
            </a:r>
          </a:p>
          <a:p>
            <a:pPr lvl="1"/>
            <a:r>
              <a:rPr lang="es-ES" dirty="0"/>
              <a:t>Etapa 3: primeras memorizaciones de pista</a:t>
            </a:r>
          </a:p>
          <a:p>
            <a:pPr lvl="1"/>
            <a:r>
              <a:rPr lang="es-ES" dirty="0"/>
              <a:t>Etapa 4: premia la ligereza y la adherencia</a:t>
            </a:r>
          </a:p>
          <a:p>
            <a:pPr lvl="1"/>
            <a:r>
              <a:rPr lang="es-ES" dirty="0"/>
              <a:t>Etapa 5: nace la competición de carreras</a:t>
            </a:r>
          </a:p>
          <a:p>
            <a:pPr lvl="1"/>
            <a:r>
              <a:rPr lang="es-ES" dirty="0"/>
              <a:t>Etapa 6: surgen las turbinas y se cambian las líneas por degradados en carreras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2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583B4135-647C-4F00-A8E8-3C2CFD320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2"/>
          <a:stretch/>
        </p:blipFill>
        <p:spPr>
          <a:xfrm>
            <a:off x="6096000" y="1844016"/>
            <a:ext cx="3331628" cy="22925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Rápido y furioso 1.</a:t>
            </a:r>
            <a:br>
              <a:rPr lang="es-ES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Los problemas que plantea velocistas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255150" cy="4232739"/>
          </a:xfrm>
        </p:spPr>
        <p:txBody>
          <a:bodyPr>
            <a:normAutofit/>
          </a:bodyPr>
          <a:lstStyle/>
          <a:p>
            <a:r>
              <a:rPr lang="es-ES" dirty="0"/>
              <a:t>Etapa 1 (2000-2008): “todo” vale</a:t>
            </a:r>
          </a:p>
          <a:p>
            <a:pPr lvl="1"/>
            <a:r>
              <a:rPr lang="es-ES" dirty="0"/>
              <a:t>No hay base tecnológica previa</a:t>
            </a:r>
          </a:p>
          <a:p>
            <a:pPr lvl="1"/>
            <a:r>
              <a:rPr lang="es-ES" dirty="0"/>
              <a:t>Robots originales con muchos cables</a:t>
            </a:r>
          </a:p>
          <a:p>
            <a:r>
              <a:rPr lang="es-ES" dirty="0"/>
              <a:t>Seguir una línea, reto ¿impensable?</a:t>
            </a:r>
          </a:p>
          <a:p>
            <a:r>
              <a:rPr lang="es-ES" dirty="0"/>
              <a:t>Pistas simples</a:t>
            </a:r>
          </a:p>
          <a:p>
            <a:r>
              <a:rPr lang="es-ES" dirty="0">
                <a:hlinkClick r:id="rId3"/>
              </a:rPr>
              <a:t>Orígenes en Alcabot </a:t>
            </a:r>
            <a:r>
              <a:rPr lang="es-ES" dirty="0"/>
              <a:t>(año 2000)</a:t>
            </a:r>
          </a:p>
          <a:p>
            <a:endParaRPr lang="es-ES" dirty="0"/>
          </a:p>
          <a:p>
            <a:r>
              <a:rPr lang="es-ES" dirty="0">
                <a:hlinkClick r:id="rId4"/>
              </a:rPr>
              <a:t>Galería de imágenes </a:t>
            </a:r>
            <a:r>
              <a:rPr lang="es-ES" dirty="0"/>
              <a:t>proporcionada por José Andrés Vicente Lober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 dirty="0"/>
          </a:p>
        </p:txBody>
      </p:sp>
      <p:pic>
        <p:nvPicPr>
          <p:cNvPr id="10" name="Imagen 9" descr="Imagen que contiene suelo, interior, pared, sentado&#10;&#10;Descripción generada automáticamente">
            <a:extLst>
              <a:ext uri="{FF2B5EF4-FFF2-40B4-BE49-F238E27FC236}">
                <a16:creationId xmlns:a16="http://schemas.microsoft.com/office/drawing/2014/main" id="{EAB9881A-07F4-4AA9-AD8C-0C0D42E70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4" t="47646" r="10731" b="30872"/>
          <a:stretch/>
        </p:blipFill>
        <p:spPr>
          <a:xfrm>
            <a:off x="9237148" y="2048378"/>
            <a:ext cx="2954852" cy="3429000"/>
          </a:xfrm>
          <a:prstGeom prst="rect">
            <a:avLst/>
          </a:prstGeom>
        </p:spPr>
      </p:pic>
      <p:pic>
        <p:nvPicPr>
          <p:cNvPr id="5" name="Imagen 4" descr="Imagen que contiene interior, suelo, pared, sentado&#10;&#10;Descripción generada automáticamente">
            <a:extLst>
              <a:ext uri="{FF2B5EF4-FFF2-40B4-BE49-F238E27FC236}">
                <a16:creationId xmlns:a16="http://schemas.microsoft.com/office/drawing/2014/main" id="{E97D9BF7-9203-426B-882A-9042BB803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2" t="35794" r="15526" b="37467"/>
          <a:stretch/>
        </p:blipFill>
        <p:spPr>
          <a:xfrm>
            <a:off x="6096000" y="3762878"/>
            <a:ext cx="4132308" cy="30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cuando subes la velocidad… Problemas derivados de la conducción temeraria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212848" cy="4021724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Etapa 2 (2008-2011): convergencia de los robots</a:t>
            </a:r>
          </a:p>
          <a:p>
            <a:pPr lvl="1"/>
            <a:r>
              <a:rPr lang="es-ES" dirty="0"/>
              <a:t>Robots bajos con tracción diferencial</a:t>
            </a:r>
          </a:p>
          <a:p>
            <a:r>
              <a:rPr lang="es-ES" dirty="0"/>
              <a:t>La prueba apenas cambia</a:t>
            </a:r>
          </a:p>
          <a:p>
            <a:r>
              <a:rPr lang="es-ES" dirty="0"/>
              <a:t>Problemas de adherencia</a:t>
            </a:r>
          </a:p>
          <a:p>
            <a:pPr lvl="1"/>
            <a:r>
              <a:rPr lang="es-ES" dirty="0"/>
              <a:t>Ya no valen los CD’s o cualquier cosa redonda como rueda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Destaca </a:t>
            </a:r>
            <a:r>
              <a:rPr lang="es-ES" dirty="0">
                <a:hlinkClick r:id="rId2"/>
              </a:rPr>
              <a:t>CRX</a:t>
            </a:r>
            <a:r>
              <a:rPr lang="es-ES" dirty="0"/>
              <a:t> de Robótica Zamorana y surge DPEbots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0AEE10-A5CD-4BCD-8A9E-0B7B8043C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0" b="5980"/>
          <a:stretch/>
        </p:blipFill>
        <p:spPr>
          <a:xfrm>
            <a:off x="7550518" y="2043333"/>
            <a:ext cx="3839631" cy="2247313"/>
          </a:xfrm>
          <a:prstGeom prst="rect">
            <a:avLst/>
          </a:prstGeom>
        </p:spPr>
      </p:pic>
      <p:pic>
        <p:nvPicPr>
          <p:cNvPr id="7" name="Imagen 6" descr="Imagen que contiene interior, pared, suelo&#10;&#10;Descripción generada automáticamente">
            <a:extLst>
              <a:ext uri="{FF2B5EF4-FFF2-40B4-BE49-F238E27FC236}">
                <a16:creationId xmlns:a16="http://schemas.microsoft.com/office/drawing/2014/main" id="{1428F77A-9497-4716-A084-649482A8B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" b="5309"/>
          <a:stretch/>
        </p:blipFill>
        <p:spPr>
          <a:xfrm>
            <a:off x="7550518" y="4290093"/>
            <a:ext cx="3839631" cy="25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La inteligencia es poder.</a:t>
            </a:r>
            <a:br>
              <a:rPr lang="es-ES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toca memorizar el circuito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37931" cy="404986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Etapa 3 (2011-2013): robots inteligentes que </a:t>
            </a:r>
            <a:r>
              <a:rPr lang="es-ES" dirty="0">
                <a:hlinkClick r:id="rId2"/>
              </a:rPr>
              <a:t>aceleran en rectas</a:t>
            </a:r>
            <a:endParaRPr lang="es-ES" dirty="0"/>
          </a:p>
          <a:p>
            <a:pPr lvl="1"/>
            <a:r>
              <a:rPr lang="es-ES" dirty="0"/>
              <a:t>Robots muy rápidos</a:t>
            </a:r>
          </a:p>
          <a:p>
            <a:pPr lvl="1"/>
            <a:r>
              <a:rPr lang="es-ES" dirty="0"/>
              <a:t>Memorizan o programan el circuito en el código</a:t>
            </a:r>
          </a:p>
          <a:p>
            <a:r>
              <a:rPr lang="es-ES" dirty="0"/>
              <a:t>Circuitos algo más intrincados</a:t>
            </a:r>
          </a:p>
          <a:p>
            <a:r>
              <a:rPr lang="es-ES" dirty="0"/>
              <a:t>Ruedas de goma y motores DC</a:t>
            </a:r>
          </a:p>
          <a:p>
            <a:r>
              <a:rPr lang="es-ES" dirty="0"/>
              <a:t>Más potencia de cálculo necesaria</a:t>
            </a:r>
          </a:p>
          <a:p>
            <a:pPr lvl="1"/>
            <a:r>
              <a:rPr lang="es-ES" dirty="0"/>
              <a:t>Aparece Silvestre, un robot con FPGA</a:t>
            </a:r>
          </a:p>
          <a:p>
            <a:endParaRPr lang="es-ES" dirty="0"/>
          </a:p>
          <a:p>
            <a:r>
              <a:rPr lang="es-ES" dirty="0"/>
              <a:t>Silvestre, Veloli, Álvaro y Jools destacan sobre el resto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 dirty="0"/>
          </a:p>
        </p:txBody>
      </p:sp>
      <p:pic>
        <p:nvPicPr>
          <p:cNvPr id="5" name="Imagen 4" descr="Imagen que contiene pared, interior&#10;&#10;Descripción generada automáticamente">
            <a:extLst>
              <a:ext uri="{FF2B5EF4-FFF2-40B4-BE49-F238E27FC236}">
                <a16:creationId xmlns:a16="http://schemas.microsoft.com/office/drawing/2014/main" id="{ED1B446F-741B-4B6A-9EB7-03FE90F3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52" y="2513570"/>
            <a:ext cx="4928620" cy="3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Aligerando, que es gerundio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6677082" cy="424680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Etapa 4 (2013-2014): robots ligeros, rápidos, con tracción diferencial</a:t>
            </a:r>
          </a:p>
          <a:p>
            <a:pPr lvl="1"/>
            <a:r>
              <a:rPr lang="es-ES" dirty="0"/>
              <a:t>Obsesión por el peso</a:t>
            </a:r>
          </a:p>
          <a:p>
            <a:pPr lvl="1"/>
            <a:r>
              <a:rPr lang="es-ES" dirty="0"/>
              <a:t>Micromotores DC, ruedas de espuma y adherentes</a:t>
            </a:r>
          </a:p>
          <a:p>
            <a:pPr lvl="1"/>
            <a:r>
              <a:rPr lang="es-ES" dirty="0"/>
              <a:t>Empieza a aparecer la fibra de carbono</a:t>
            </a:r>
          </a:p>
          <a:p>
            <a:r>
              <a:rPr lang="es-ES" dirty="0"/>
              <a:t>Se eliminan los bordes rojos exteriores de la pista</a:t>
            </a:r>
          </a:p>
          <a:p>
            <a:r>
              <a:rPr lang="es-ES" dirty="0"/>
              <a:t>Primeras líneas impresas</a:t>
            </a:r>
          </a:p>
          <a:p>
            <a:pPr lvl="1"/>
            <a:r>
              <a:rPr lang="es-ES" dirty="0"/>
              <a:t>Sensores analógicos</a:t>
            </a:r>
          </a:p>
          <a:p>
            <a:r>
              <a:rPr lang="es-ES" dirty="0"/>
              <a:t>Problemas con los baches</a:t>
            </a:r>
          </a:p>
          <a:p>
            <a:pPr lvl="1"/>
            <a:endParaRPr lang="es-ES" dirty="0"/>
          </a:p>
          <a:p>
            <a:r>
              <a:rPr lang="es-ES" dirty="0"/>
              <a:t>Destacan: </a:t>
            </a:r>
            <a:r>
              <a:rPr lang="es-ES" dirty="0">
                <a:hlinkClick r:id="rId2"/>
              </a:rPr>
              <a:t>Gadgetocóptero, Jools</a:t>
            </a:r>
            <a:r>
              <a:rPr lang="es-ES" dirty="0"/>
              <a:t>, saga Smith, Pumatrón y Velowii</a:t>
            </a:r>
          </a:p>
          <a:p>
            <a:pPr lvl="1"/>
            <a:r>
              <a:rPr lang="es-ES" dirty="0"/>
              <a:t>Otros robots de la época: Azotador Lineal, E-nano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C94954-4987-4193-A242-C7C234AD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5396" r="3929" b="5650"/>
          <a:stretch/>
        </p:blipFill>
        <p:spPr>
          <a:xfrm>
            <a:off x="9186203" y="2336872"/>
            <a:ext cx="2968283" cy="2461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DD9B69-336A-40C1-85D8-07A52771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t="51581" r="28387" b="20646"/>
          <a:stretch/>
        </p:blipFill>
        <p:spPr>
          <a:xfrm>
            <a:off x="7152280" y="4850051"/>
            <a:ext cx="5002206" cy="17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4192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2042</TotalTime>
  <Words>803</Words>
  <Application>Microsoft Office PowerPoint</Application>
  <PresentationFormat>Panorámica</PresentationFormat>
  <Paragraphs>174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Berlín</vt:lpstr>
      <vt:lpstr>Un repaso a las competiciones de robots siguelíneas</vt:lpstr>
      <vt:lpstr>índice</vt:lpstr>
      <vt:lpstr>Competiciones internacionales</vt:lpstr>
      <vt:lpstr>Competiciones españolas</vt:lpstr>
      <vt:lpstr>Velocistas y su historia</vt:lpstr>
      <vt:lpstr>Rápido y furioso 1. Los problemas que plantea velocistas</vt:lpstr>
      <vt:lpstr>cuando subes la velocidad… Problemas derivados de la conducción temeraria</vt:lpstr>
      <vt:lpstr>La inteligencia es poder. toca memorizar el circuito</vt:lpstr>
      <vt:lpstr>Aligerando, que es gerundio</vt:lpstr>
      <vt:lpstr>+ fotos de la 4ª etapa</vt:lpstr>
      <vt:lpstr>accidentes por doquier. Carreras a muerte</vt:lpstr>
      <vt:lpstr>Rápido y furioso 6. La fiebre de las turbinas y los problemas con el degradado</vt:lpstr>
      <vt:lpstr>Mención especial al robot con más desarrollo: jools</vt:lpstr>
      <vt:lpstr>Víctimas darwinianas de la selección natural</vt:lpstr>
      <vt:lpstr>aún por escribir. Ideas locas para un futuro incierto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234</cp:revision>
  <dcterms:created xsi:type="dcterms:W3CDTF">2016-11-04T09:25:46Z</dcterms:created>
  <dcterms:modified xsi:type="dcterms:W3CDTF">2019-01-24T23:32:52Z</dcterms:modified>
</cp:coreProperties>
</file>